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58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07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0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14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11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82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90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94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23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700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25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C3D3D-8DB4-44E8-AA51-09EEE3B36D6E}" type="datetimeFigureOut">
              <a:rPr lang="fr-FR" smtClean="0"/>
              <a:t>19/05/2023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D714C-C080-4CF8-A133-18FEFC9CF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54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511"/>
            <a:ext cx="12192000" cy="35665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54697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ABOUT US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64961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SECTORS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45032" y="144591"/>
            <a:ext cx="1754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ACTIVITIES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70803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TEAM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801042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CONTACTS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388" y="2682663"/>
            <a:ext cx="802544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0" i="0" dirty="0" smtClean="0">
                <a:solidFill>
                  <a:srgbClr val="FFFF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Us</a:t>
            </a:r>
          </a:p>
          <a:p>
            <a:r>
              <a:rPr lang="en-US" sz="2000" b="0" i="0" dirty="0" smtClean="0">
                <a:solidFill>
                  <a:srgbClr val="FFFF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 Pacific Partners provides you </a:t>
            </a:r>
            <a:r>
              <a:rPr lang="en-US" sz="2000" dirty="0" smtClean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complete advisory for your </a:t>
            </a:r>
            <a:r>
              <a:rPr lang="en-US" sz="2000" b="0" i="0" dirty="0" smtClean="0">
                <a:solidFill>
                  <a:srgbClr val="FFFF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mergers &amp; acquisitions and strategic partnerships in Asia</a:t>
            </a:r>
            <a:endParaRPr lang="en-US" sz="2000" b="0" i="0" dirty="0">
              <a:solidFill>
                <a:srgbClr val="FFFF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7237" y="4499024"/>
            <a:ext cx="108175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Hyperion advises clients on mergers &amp; acquisitions (M&amp;A) and strategic partnerships in Asia and other regions, serving clients in a professional and transparent way. </a:t>
            </a:r>
          </a:p>
          <a:p>
            <a:pPr algn="ctr"/>
            <a:r>
              <a:rPr lang="en-US" sz="16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ctr"/>
            <a:r>
              <a:rPr lang="en-US" sz="16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Completely dedicated to life sciences, we have a thorough expertise and knowledge in pharmaceutical and animal health business.</a:t>
            </a:r>
          </a:p>
          <a:p>
            <a:pPr algn="ctr"/>
            <a:r>
              <a:rPr lang="en-US" sz="16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ctr"/>
            <a:r>
              <a:rPr lang="en-US" sz="16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in Ho-Chi-Minh-City, we cover all countries in Asia and connect our customers to other regions across the world via an extensive network.</a:t>
            </a:r>
            <a:endParaRPr lang="en-US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754697" cy="63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2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0" y="543463"/>
            <a:ext cx="12192000" cy="526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ADVANTAGES</a:t>
            </a:r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75403" y="1226274"/>
            <a:ext cx="1156514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Professionalism</a:t>
            </a:r>
          </a:p>
          <a:p>
            <a:r>
              <a:rPr lang="en-US" dirty="0" smtClean="0"/>
              <a:t>we are a team of experts of the Life Science industry, with international background and significant credentials in M&amp;A and Licensing</a:t>
            </a:r>
          </a:p>
          <a:p>
            <a:endParaRPr lang="en-US" dirty="0" smtClean="0"/>
          </a:p>
          <a:p>
            <a:r>
              <a:rPr lang="en-US" b="1" dirty="0" smtClean="0"/>
              <a:t>Reliable</a:t>
            </a:r>
          </a:p>
          <a:p>
            <a:r>
              <a:rPr lang="en-US" dirty="0" smtClean="0"/>
              <a:t>we maintain consistently high performance when we deliver</a:t>
            </a:r>
          </a:p>
          <a:p>
            <a:endParaRPr lang="en-US" dirty="0" smtClean="0"/>
          </a:p>
          <a:p>
            <a:r>
              <a:rPr lang="en-US" b="1" dirty="0" smtClean="0"/>
              <a:t>Management of projects in Emerging Markets</a:t>
            </a:r>
          </a:p>
          <a:p>
            <a:r>
              <a:rPr lang="en-US" dirty="0" smtClean="0"/>
              <a:t>we manage licensing/M&amp;A deals in complex Emerging countries</a:t>
            </a:r>
          </a:p>
          <a:p>
            <a:endParaRPr lang="en-US" dirty="0" smtClean="0"/>
          </a:p>
          <a:p>
            <a:r>
              <a:rPr lang="en-US" b="1" dirty="0" smtClean="0"/>
              <a:t>Decentralized business model</a:t>
            </a:r>
          </a:p>
          <a:p>
            <a:r>
              <a:rPr lang="en-US" dirty="0" smtClean="0"/>
              <a:t>our multicultural team is split into different countries allowing us to manage more efficiently the mandates and identify on field local opportunities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037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VALUES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38200" y="1925014"/>
            <a:ext cx="110303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Integrity</a:t>
            </a:r>
          </a:p>
          <a:p>
            <a:r>
              <a:rPr lang="en-US" dirty="0" smtClean="0"/>
              <a:t>We act with integrity and total professionalism, as well as foster an open company culture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b="1" dirty="0" smtClean="0"/>
              <a:t>Value-adding</a:t>
            </a:r>
          </a:p>
          <a:p>
            <a:r>
              <a:rPr lang="en-US" dirty="0" smtClean="0"/>
              <a:t>We constantly strive to add value to our clients’ business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b="1" dirty="0" smtClean="0"/>
              <a:t>Clients first</a:t>
            </a:r>
          </a:p>
          <a:p>
            <a:r>
              <a:rPr lang="en-US" dirty="0" smtClean="0"/>
              <a:t>We always put our clients’ interests first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b="1" dirty="0" smtClean="0"/>
              <a:t>Result-oriented</a:t>
            </a:r>
          </a:p>
          <a:p>
            <a:r>
              <a:rPr lang="en-US" dirty="0" smtClean="0"/>
              <a:t>We do what it takes to get the results for our clients, and are creative and innovative in solving problems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68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 descr="Ten key points on the interactions between animal and human health | Anses  - Agence nationale de sécurité sanitaire de l'alimentation, de  l'environnement et du trav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445"/>
            <a:ext cx="12192000" cy="3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21125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ABOUT US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1389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SECTORS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11460" y="144591"/>
            <a:ext cx="1754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ACTIVITIES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37231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TEAM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67470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CONTACTS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388" y="2682663"/>
            <a:ext cx="802544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0" i="0" dirty="0" smtClean="0">
                <a:solidFill>
                  <a:srgbClr val="FFFF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Sectors</a:t>
            </a:r>
          </a:p>
          <a:p>
            <a:r>
              <a:rPr lang="en-US" sz="2000" b="0" i="0" dirty="0" smtClean="0">
                <a:solidFill>
                  <a:srgbClr val="FFFF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 Pacific Partners </a:t>
            </a:r>
            <a:r>
              <a:rPr lang="en-US" sz="2000" b="0" i="0" dirty="0" smtClean="0">
                <a:solidFill>
                  <a:srgbClr val="FFFF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100% dedicated to human and animal health sectors</a:t>
            </a:r>
            <a:endParaRPr lang="en-US" sz="2000" b="0" i="0" dirty="0">
              <a:solidFill>
                <a:srgbClr val="FFFF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0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2E8DC502-B1C6-4FAC-BBCC-89B73B56C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37236" y="5541301"/>
            <a:ext cx="815220" cy="939134"/>
          </a:xfrm>
          <a:prstGeom prst="rect">
            <a:avLst/>
          </a:prstGeom>
          <a:solidFill>
            <a:schemeClr val="bg1"/>
          </a:solidFill>
          <a:effectLst/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30032" y="5531616"/>
            <a:ext cx="1409098" cy="8717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043" y="5700359"/>
            <a:ext cx="1277626" cy="698873"/>
          </a:xfrm>
          <a:prstGeom prst="rect">
            <a:avLst/>
          </a:prstGeom>
        </p:spPr>
      </p:pic>
      <p:pic>
        <p:nvPicPr>
          <p:cNvPr id="18" name="Picture 2" descr="Poultry Layer Pellets (Light Blue)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303" y="5486137"/>
            <a:ext cx="1313233" cy="9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mouton sheep silhouette ombre shadow2&amp;#39; T-shirt bio Enfant | Spreadshirt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58596" y="5587421"/>
            <a:ext cx="921842" cy="9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600" y="5831720"/>
            <a:ext cx="1007761" cy="567511"/>
          </a:xfrm>
          <a:prstGeom prst="rect">
            <a:avLst/>
          </a:prstGeom>
        </p:spPr>
      </p:pic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0" y="1560157"/>
            <a:ext cx="12192000" cy="66899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  <a:effectLst>
            <a:softEdge rad="127000"/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rgbClr val="004261"/>
                </a:solidFill>
                <a:latin typeface="Tahoma" panose="020B0604030504040204" pitchFamily="34" charset="0"/>
              </a:defRPr>
            </a:lvl1pPr>
            <a:lvl2pPr marL="933450" indent="-4762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rgbClr val="77786A"/>
                </a:solidFill>
                <a:latin typeface="Tahoma" panose="020B0604030504040204" pitchFamily="34" charset="0"/>
              </a:defRPr>
            </a:lvl2pPr>
            <a:lvl3pPr marL="1276350" indent="-228600">
              <a:spcBef>
                <a:spcPct val="20000"/>
              </a:spcBef>
              <a:buFont typeface="Tahoma" panose="020B0604030504040204" pitchFamily="34" charset="0"/>
              <a:buChar char="-"/>
              <a:defRPr>
                <a:solidFill>
                  <a:srgbClr val="A4A693"/>
                </a:solidFill>
                <a:latin typeface="Tahoma" panose="020B0604030504040204" pitchFamily="34" charset="0"/>
              </a:defRPr>
            </a:lvl3pPr>
            <a:lvl4pPr marL="1695450" indent="-228600">
              <a:spcBef>
                <a:spcPct val="20000"/>
              </a:spcBef>
              <a:defRPr sz="1400">
                <a:solidFill>
                  <a:srgbClr val="CAB83F"/>
                </a:solidFill>
                <a:latin typeface="Tahoma" panose="020B0604030504040204" pitchFamily="34" charset="0"/>
              </a:defRPr>
            </a:lvl4pPr>
            <a:lvl5pPr marL="2114550" indent="-228600">
              <a:spcBef>
                <a:spcPct val="20000"/>
              </a:spcBef>
              <a:defRPr sz="1400" i="1">
                <a:solidFill>
                  <a:srgbClr val="CAB83F"/>
                </a:solidFill>
                <a:latin typeface="Tahoma" panose="020B0604030504040204" pitchFamily="34" charset="0"/>
              </a:defRPr>
            </a:lvl5pPr>
            <a:lvl6pPr marL="2571750" indent="-228600" eaLnBrk="0" fontAlgn="base" hangingPunct="0">
              <a:spcBef>
                <a:spcPct val="20000"/>
              </a:spcBef>
              <a:spcAft>
                <a:spcPct val="0"/>
              </a:spcAft>
              <a:defRPr sz="1400" i="1">
                <a:solidFill>
                  <a:srgbClr val="CAB83F"/>
                </a:solidFill>
                <a:latin typeface="Tahoma" panose="020B0604030504040204" pitchFamily="34" charset="0"/>
              </a:defRPr>
            </a:lvl6pPr>
            <a:lvl7pPr marL="3028950" indent="-228600" eaLnBrk="0" fontAlgn="base" hangingPunct="0">
              <a:spcBef>
                <a:spcPct val="20000"/>
              </a:spcBef>
              <a:spcAft>
                <a:spcPct val="0"/>
              </a:spcAft>
              <a:defRPr sz="1400" i="1">
                <a:solidFill>
                  <a:srgbClr val="CAB83F"/>
                </a:solidFill>
                <a:latin typeface="Tahoma" panose="020B0604030504040204" pitchFamily="34" charset="0"/>
              </a:defRPr>
            </a:lvl7pPr>
            <a:lvl8pPr marL="3486150" indent="-228600" eaLnBrk="0" fontAlgn="base" hangingPunct="0">
              <a:spcBef>
                <a:spcPct val="20000"/>
              </a:spcBef>
              <a:spcAft>
                <a:spcPct val="0"/>
              </a:spcAft>
              <a:defRPr sz="1400" i="1">
                <a:solidFill>
                  <a:srgbClr val="CAB83F"/>
                </a:solidFill>
                <a:latin typeface="Tahoma" panose="020B0604030504040204" pitchFamily="34" charset="0"/>
              </a:defRPr>
            </a:lvl8pPr>
            <a:lvl9pPr marL="3943350" indent="-228600" eaLnBrk="0" fontAlgn="base" hangingPunct="0">
              <a:spcBef>
                <a:spcPct val="20000"/>
              </a:spcBef>
              <a:spcAft>
                <a:spcPct val="0"/>
              </a:spcAft>
              <a:defRPr sz="1400" i="1">
                <a:solidFill>
                  <a:srgbClr val="CAB83F"/>
                </a:solidFill>
                <a:latin typeface="Tahoma" panose="020B060403050404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fr-FR" i="1" dirty="0">
                <a:solidFill>
                  <a:schemeClr val="tx1"/>
                </a:solidFill>
                <a:latin typeface="+mj-lt"/>
              </a:rPr>
              <a:t>Adjusted targeting based on the type of company you search for…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39949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 PACIFIC PARTNERS</a:t>
            </a:r>
          </a:p>
          <a:p>
            <a:pPr algn="ctr"/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sz="2800" b="1" dirty="0">
                <a:latin typeface="+mj-lt"/>
              </a:rPr>
              <a:t>A </a:t>
            </a:r>
            <a:r>
              <a:rPr lang="en-US" sz="2800" b="1" dirty="0">
                <a:latin typeface="+mj-lt"/>
              </a:rPr>
              <a:t>network of 450 companies dedicated to animal health </a:t>
            </a: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0" y="3735238"/>
            <a:ext cx="12192000" cy="34505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ndir un rectangle avec un coin diagonal 24"/>
          <p:cNvSpPr/>
          <p:nvPr/>
        </p:nvSpPr>
        <p:spPr>
          <a:xfrm>
            <a:off x="118160" y="3265746"/>
            <a:ext cx="1981200" cy="1039176"/>
          </a:xfrm>
          <a:prstGeom prst="round2Diag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FEEDS</a:t>
            </a:r>
          </a:p>
        </p:txBody>
      </p:sp>
      <p:sp>
        <p:nvSpPr>
          <p:cNvPr id="23" name="Arrondir un rectangle avec un coin diagonal 22"/>
          <p:cNvSpPr/>
          <p:nvPr/>
        </p:nvSpPr>
        <p:spPr>
          <a:xfrm>
            <a:off x="7191555" y="3255533"/>
            <a:ext cx="1981200" cy="1039176"/>
          </a:xfrm>
          <a:prstGeom prst="round2Diag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BIOTECHS</a:t>
            </a:r>
          </a:p>
        </p:txBody>
      </p:sp>
      <p:sp>
        <p:nvSpPr>
          <p:cNvPr id="24" name="Arrondir un rectangle avec un coin diagonal 23"/>
          <p:cNvSpPr/>
          <p:nvPr/>
        </p:nvSpPr>
        <p:spPr>
          <a:xfrm>
            <a:off x="2406092" y="3255533"/>
            <a:ext cx="1977339" cy="1039176"/>
          </a:xfrm>
          <a:prstGeom prst="round2Diag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GENERICS</a:t>
            </a:r>
          </a:p>
        </p:txBody>
      </p:sp>
      <p:sp>
        <p:nvSpPr>
          <p:cNvPr id="27" name="Arrondir un rectangle avec un coin diagonal 26"/>
          <p:cNvSpPr/>
          <p:nvPr/>
        </p:nvSpPr>
        <p:spPr>
          <a:xfrm>
            <a:off x="9647880" y="3255533"/>
            <a:ext cx="1981200" cy="1039176"/>
          </a:xfrm>
          <a:prstGeom prst="round2Diag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BIOLOGICS</a:t>
            </a:r>
          </a:p>
        </p:txBody>
      </p:sp>
      <p:sp>
        <p:nvSpPr>
          <p:cNvPr id="28" name="Arrondir un rectangle avec un coin diagonal 27"/>
          <p:cNvSpPr/>
          <p:nvPr/>
        </p:nvSpPr>
        <p:spPr>
          <a:xfrm>
            <a:off x="4707280" y="3255533"/>
            <a:ext cx="1981200" cy="1039176"/>
          </a:xfrm>
          <a:prstGeom prst="round2Diag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PET CARE</a:t>
            </a:r>
          </a:p>
        </p:txBody>
      </p:sp>
    </p:spTree>
    <p:extLst>
      <p:ext uri="{BB962C8B-B14F-4D97-AF65-F5344CB8AC3E}">
        <p14:creationId xmlns:p14="http://schemas.microsoft.com/office/powerpoint/2010/main" val="18912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7680233" y="2489180"/>
            <a:ext cx="4511767" cy="1295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647299" y="1466294"/>
            <a:ext cx="4472675" cy="4439707"/>
          </a:xfrm>
          <a:prstGeom prst="ellipse">
            <a:avLst/>
          </a:prstGeom>
          <a:ln>
            <a:noFill/>
          </a:ln>
          <a:effectLst>
            <a:softEdge rad="762000"/>
          </a:effectLst>
        </p:spPr>
      </p:pic>
      <p:sp>
        <p:nvSpPr>
          <p:cNvPr id="4" name="Rectangle 3"/>
          <p:cNvSpPr/>
          <p:nvPr/>
        </p:nvSpPr>
        <p:spPr>
          <a:xfrm>
            <a:off x="1" y="205006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HEALTH PACIFIC PARTNERS </a:t>
            </a:r>
          </a:p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can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offer you a large network to address your needs 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2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800 companies in human health</a:t>
            </a:r>
          </a:p>
        </p:txBody>
      </p:sp>
      <p:sp>
        <p:nvSpPr>
          <p:cNvPr id="30" name="object 26"/>
          <p:cNvSpPr txBox="1"/>
          <p:nvPr/>
        </p:nvSpPr>
        <p:spPr>
          <a:xfrm>
            <a:off x="8839200" y="2796361"/>
            <a:ext cx="3352800" cy="6155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 marR="120650" algn="ctr">
              <a:lnSpc>
                <a:spcPct val="100000"/>
              </a:lnSpc>
            </a:pPr>
            <a:r>
              <a:rPr lang="en-GB" sz="2000" b="1" spc="-5" dirty="0">
                <a:latin typeface="Calibri"/>
                <a:cs typeface="Calibri"/>
              </a:rPr>
              <a:t>O</a:t>
            </a:r>
            <a:r>
              <a:rPr lang="en-GB" sz="2000" b="1" dirty="0">
                <a:latin typeface="Calibri"/>
                <a:cs typeface="Calibri"/>
              </a:rPr>
              <a:t>ur</a:t>
            </a:r>
            <a:r>
              <a:rPr lang="en-GB" sz="2000" b="1" spc="-15" dirty="0">
                <a:latin typeface="Calibri"/>
                <a:cs typeface="Calibri"/>
              </a:rPr>
              <a:t> </a:t>
            </a:r>
            <a:r>
              <a:rPr lang="en-GB" sz="2000" b="1" spc="-20" dirty="0">
                <a:latin typeface="Calibri"/>
                <a:cs typeface="Calibri"/>
              </a:rPr>
              <a:t>c</a:t>
            </a:r>
            <a:r>
              <a:rPr lang="en-GB" sz="2000" b="1" dirty="0">
                <a:latin typeface="Calibri"/>
                <a:cs typeface="Calibri"/>
              </a:rPr>
              <a:t>apab</a:t>
            </a:r>
            <a:r>
              <a:rPr lang="en-GB" sz="2000" b="1" spc="-5" dirty="0">
                <a:latin typeface="Calibri"/>
                <a:cs typeface="Calibri"/>
              </a:rPr>
              <a:t>il</a:t>
            </a:r>
            <a:r>
              <a:rPr lang="en-GB" sz="2000" b="1" spc="-10" dirty="0">
                <a:latin typeface="Calibri"/>
                <a:cs typeface="Calibri"/>
              </a:rPr>
              <a:t>i</a:t>
            </a:r>
            <a:r>
              <a:rPr lang="en-GB" sz="2000" b="1" spc="-5" dirty="0">
                <a:latin typeface="Calibri"/>
                <a:cs typeface="Calibri"/>
              </a:rPr>
              <a:t>ti</a:t>
            </a:r>
            <a:r>
              <a:rPr lang="en-GB" sz="2000" b="1" dirty="0">
                <a:latin typeface="Calibri"/>
                <a:cs typeface="Calibri"/>
              </a:rPr>
              <a:t>es</a:t>
            </a:r>
            <a:r>
              <a:rPr lang="en-GB" sz="2000" b="1" spc="-105" dirty="0">
                <a:latin typeface="Calibri"/>
                <a:cs typeface="Calibri"/>
              </a:rPr>
              <a:t> </a:t>
            </a:r>
            <a:r>
              <a:rPr lang="en-GB" sz="2000" b="1" spc="-5" dirty="0">
                <a:latin typeface="Calibri"/>
                <a:cs typeface="Calibri"/>
              </a:rPr>
              <a:t>i</a:t>
            </a:r>
            <a:r>
              <a:rPr lang="en-GB" sz="2000" b="1" dirty="0">
                <a:latin typeface="Calibri"/>
                <a:cs typeface="Calibri"/>
              </a:rPr>
              <a:t>n  </a:t>
            </a:r>
            <a:r>
              <a:rPr lang="en-GB" sz="2000" b="1" spc="-5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E</a:t>
            </a:r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ME</a:t>
            </a:r>
            <a:r>
              <a:rPr lang="en-GB" sz="2000" b="1" spc="-3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R</a:t>
            </a:r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G</a:t>
            </a:r>
            <a:r>
              <a:rPr lang="en-GB" sz="2000" b="1" spc="-5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I</a:t>
            </a:r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NG</a:t>
            </a:r>
            <a:r>
              <a:rPr lang="en-GB" sz="2000" b="1" spc="-105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000" b="1" spc="-1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M</a:t>
            </a:r>
            <a:r>
              <a:rPr lang="en-GB" sz="2000" b="1" spc="-15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A</a:t>
            </a:r>
            <a:r>
              <a:rPr lang="en-GB" sz="2000" b="1" spc="-2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R</a:t>
            </a:r>
            <a:r>
              <a:rPr lang="en-GB" sz="2000" b="1" spc="-75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K</a:t>
            </a:r>
            <a:r>
              <a:rPr lang="en-GB" sz="2000" b="1" spc="-2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E</a:t>
            </a:r>
            <a:r>
              <a:rPr lang="en-GB" sz="2000" b="1" spc="-15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T</a:t>
            </a:r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89180"/>
            <a:ext cx="4511767" cy="1295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bject 27"/>
          <p:cNvSpPr txBox="1"/>
          <p:nvPr/>
        </p:nvSpPr>
        <p:spPr>
          <a:xfrm>
            <a:off x="0" y="2796361"/>
            <a:ext cx="3429000" cy="6155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90805" marR="120650" algn="ctr">
              <a:lnSpc>
                <a:spcPct val="100000"/>
              </a:lnSpc>
              <a:defRPr sz="2000" spc="-5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GB" b="1" dirty="0">
                <a:solidFill>
                  <a:schemeClr val="tx1"/>
                </a:solidFill>
              </a:rPr>
              <a:t>Our capabilities in  </a:t>
            </a:r>
          </a:p>
          <a:p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MATURE MARKETS</a:t>
            </a:r>
          </a:p>
        </p:txBody>
      </p:sp>
      <p:sp>
        <p:nvSpPr>
          <p:cNvPr id="38" name="Arc plein 37"/>
          <p:cNvSpPr/>
          <p:nvPr/>
        </p:nvSpPr>
        <p:spPr>
          <a:xfrm rot="10800000">
            <a:off x="1669960" y="1308080"/>
            <a:ext cx="8581697" cy="4953000"/>
          </a:xfrm>
          <a:prstGeom prst="blockArc">
            <a:avLst>
              <a:gd name="adj1" fmla="val 10800000"/>
              <a:gd name="adj2" fmla="val 21596510"/>
              <a:gd name="adj3" fmla="val 154"/>
            </a:avLst>
          </a:prstGeom>
          <a:solidFill>
            <a:schemeClr val="tx1">
              <a:alpha val="2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Arrondir un rectangle avec un coin diagonal 38"/>
          <p:cNvSpPr/>
          <p:nvPr/>
        </p:nvSpPr>
        <p:spPr>
          <a:xfrm>
            <a:off x="852348" y="4091761"/>
            <a:ext cx="2197448" cy="1039176"/>
          </a:xfrm>
          <a:prstGeom prst="round2Diag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chemeClr val="tx1"/>
                </a:solidFill>
                <a:latin typeface="Georgia" panose="02040502050405020303" pitchFamily="18" charset="0"/>
              </a:rPr>
              <a:t>PRESCRIPTION DRUGS</a:t>
            </a:r>
            <a:endParaRPr lang="en-US" sz="1600" b="1" i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0" name="Arrondir un rectangle avec un coin diagonal 39"/>
          <p:cNvSpPr/>
          <p:nvPr/>
        </p:nvSpPr>
        <p:spPr>
          <a:xfrm>
            <a:off x="3180805" y="5438118"/>
            <a:ext cx="1977339" cy="1039176"/>
          </a:xfrm>
          <a:prstGeom prst="round2Diag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/>
                </a:solidFill>
                <a:latin typeface="Georgia" panose="02040502050405020303" pitchFamily="18" charset="0"/>
              </a:rPr>
              <a:t>ORPHAN DRUGS</a:t>
            </a:r>
          </a:p>
        </p:txBody>
      </p:sp>
      <p:sp>
        <p:nvSpPr>
          <p:cNvPr id="41" name="Arrondir un rectangle avec un coin diagonal 40"/>
          <p:cNvSpPr/>
          <p:nvPr/>
        </p:nvSpPr>
        <p:spPr>
          <a:xfrm>
            <a:off x="8794785" y="4091761"/>
            <a:ext cx="2330415" cy="1039176"/>
          </a:xfrm>
          <a:prstGeom prst="round2Diag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/>
                </a:solidFill>
                <a:latin typeface="Georgia" panose="02040502050405020303" pitchFamily="18" charset="0"/>
              </a:rPr>
              <a:t>OTC/CONSUMER HEALTH </a:t>
            </a:r>
          </a:p>
        </p:txBody>
      </p:sp>
      <p:sp>
        <p:nvSpPr>
          <p:cNvPr id="42" name="Arrondir un rectangle avec un coin diagonal 41"/>
          <p:cNvSpPr/>
          <p:nvPr/>
        </p:nvSpPr>
        <p:spPr>
          <a:xfrm>
            <a:off x="7289827" y="5438118"/>
            <a:ext cx="1977339" cy="1039176"/>
          </a:xfrm>
          <a:prstGeom prst="round2Diag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/>
                </a:solidFill>
                <a:latin typeface="Georgia" panose="02040502050405020303" pitchFamily="18" charset="0"/>
              </a:rPr>
              <a:t>MEDICAL DEVICES</a:t>
            </a:r>
          </a:p>
        </p:txBody>
      </p:sp>
    </p:spTree>
    <p:extLst>
      <p:ext uri="{BB962C8B-B14F-4D97-AF65-F5344CB8AC3E}">
        <p14:creationId xmlns:p14="http://schemas.microsoft.com/office/powerpoint/2010/main" val="40568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26"/>
            <a:ext cx="12192000" cy="2398687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8638" y="1134841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OUR ACTIVITIES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638" y="3270257"/>
            <a:ext cx="97722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Market screening</a:t>
            </a:r>
            <a:endParaRPr lang="en-US" b="1" dirty="0"/>
          </a:p>
          <a:p>
            <a:r>
              <a:rPr lang="en-US" dirty="0" smtClean="0"/>
              <a:t>Via our strong network and </a:t>
            </a:r>
            <a:r>
              <a:rPr lang="en-US" dirty="0"/>
              <a:t>deep knowledge of </a:t>
            </a:r>
            <a:r>
              <a:rPr lang="en-US" dirty="0" smtClean="0"/>
              <a:t>Asia</a:t>
            </a:r>
            <a:r>
              <a:rPr lang="en-US" dirty="0"/>
              <a:t>, we are </a:t>
            </a:r>
            <a:r>
              <a:rPr lang="en-US" dirty="0" smtClean="0"/>
              <a:t>help to identify tailor-made opportunities </a:t>
            </a:r>
            <a:r>
              <a:rPr lang="en-US" dirty="0"/>
              <a:t>for our </a:t>
            </a:r>
            <a:r>
              <a:rPr lang="en-US" dirty="0" smtClean="0"/>
              <a:t>customers.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Transaction Services</a:t>
            </a:r>
            <a:endParaRPr lang="en-US" b="1" dirty="0"/>
          </a:p>
          <a:p>
            <a:r>
              <a:rPr lang="en-US" dirty="0"/>
              <a:t>We assist our </a:t>
            </a:r>
            <a:r>
              <a:rPr lang="en-US" dirty="0" smtClean="0"/>
              <a:t>customers in buying and/or selling assets. From the assessment until </a:t>
            </a:r>
            <a:r>
              <a:rPr lang="en-US" dirty="0"/>
              <a:t>the closing of the </a:t>
            </a:r>
            <a:r>
              <a:rPr lang="en-US" dirty="0" smtClean="0"/>
              <a:t>transaction we help our customers at each stage of the process.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Strategic </a:t>
            </a:r>
            <a:r>
              <a:rPr lang="en-US" b="1" dirty="0" smtClean="0"/>
              <a:t>Partnerships</a:t>
            </a:r>
          </a:p>
          <a:p>
            <a:r>
              <a:rPr lang="en-US" dirty="0" smtClean="0"/>
              <a:t>We </a:t>
            </a:r>
            <a:r>
              <a:rPr lang="en-US" dirty="0"/>
              <a:t>assist </a:t>
            </a:r>
            <a:r>
              <a:rPr lang="en-US" dirty="0" smtClean="0"/>
              <a:t>you for your distribution and licensing deals in each territory you may consider. From the selection of opportunities to the agreement, we are pleased to provide you the best service.</a:t>
            </a:r>
            <a:endParaRPr lang="en-US" dirty="0"/>
          </a:p>
          <a:p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1521125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ABOUT 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31389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SECTORS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1460" y="144591"/>
            <a:ext cx="1754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ACTIVITIES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37231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TEAM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67470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CONTACTS</a:t>
            </a:r>
          </a:p>
        </p:txBody>
      </p:sp>
    </p:spTree>
    <p:extLst>
      <p:ext uri="{BB962C8B-B14F-4D97-AF65-F5344CB8AC3E}">
        <p14:creationId xmlns:p14="http://schemas.microsoft.com/office/powerpoint/2010/main" val="15158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40185"/>
          <a:stretch/>
        </p:blipFill>
        <p:spPr>
          <a:xfrm>
            <a:off x="0" y="687930"/>
            <a:ext cx="12192000" cy="2035487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94256" y="1068543"/>
            <a:ext cx="10515600" cy="1325563"/>
          </a:xfrm>
        </p:spPr>
        <p:txBody>
          <a:bodyPr/>
          <a:lstStyle/>
          <a:p>
            <a:r>
              <a:rPr lang="fr-FR" b="1" dirty="0" smtClean="0">
                <a:solidFill>
                  <a:schemeClr val="bg1"/>
                </a:solidFill>
              </a:rPr>
              <a:t>OUR TEAM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4026" y="2968335"/>
            <a:ext cx="9767974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Guillaume CLAYEUX</a:t>
            </a:r>
            <a:r>
              <a:rPr lang="en-US" sz="1600" b="1" dirty="0"/>
              <a:t> </a:t>
            </a:r>
            <a:r>
              <a:rPr lang="en-US" sz="1600" dirty="0"/>
              <a:t>is </a:t>
            </a:r>
            <a:r>
              <a:rPr lang="en-US" sz="1600" dirty="0" smtClean="0"/>
              <a:t>one of the founders of </a:t>
            </a:r>
            <a:r>
              <a:rPr lang="en-US" sz="1600" dirty="0" smtClean="0"/>
              <a:t>Health Pacific Partners, </a:t>
            </a:r>
            <a:r>
              <a:rPr lang="en-US" sz="1600" dirty="0" smtClean="0"/>
              <a:t>a </a:t>
            </a:r>
            <a:r>
              <a:rPr lang="en-US" sz="1600" dirty="0"/>
              <a:t>M&amp;A and licensing advisory </a:t>
            </a:r>
            <a:r>
              <a:rPr lang="en-US" sz="1600" dirty="0" smtClean="0"/>
              <a:t>company dedicated to human and animal health.</a:t>
            </a:r>
          </a:p>
          <a:p>
            <a:endParaRPr lang="en-US" sz="1600" dirty="0"/>
          </a:p>
          <a:p>
            <a:r>
              <a:rPr lang="en-US" sz="1600" b="1" dirty="0"/>
              <a:t>Background: </a:t>
            </a:r>
            <a:r>
              <a:rPr lang="en-US" sz="1600" dirty="0"/>
              <a:t>More than </a:t>
            </a:r>
            <a:r>
              <a:rPr lang="en-US" sz="1600" dirty="0" smtClean="0"/>
              <a:t>15 </a:t>
            </a:r>
            <a:r>
              <a:rPr lang="en-US" sz="1600" dirty="0"/>
              <a:t>years of experience in the pharmaceutical </a:t>
            </a:r>
            <a:r>
              <a:rPr lang="en-US" sz="1600" dirty="0" smtClean="0"/>
              <a:t>industry (Sanofi, </a:t>
            </a:r>
            <a:r>
              <a:rPr lang="en-US" sz="1600" dirty="0" err="1" smtClean="0"/>
              <a:t>Urgo</a:t>
            </a:r>
            <a:r>
              <a:rPr lang="en-US" sz="1600" dirty="0" smtClean="0"/>
              <a:t>, </a:t>
            </a:r>
            <a:r>
              <a:rPr lang="en-US" sz="1600" dirty="0" err="1" smtClean="0"/>
              <a:t>Virbac</a:t>
            </a:r>
            <a:r>
              <a:rPr lang="en-US" sz="1600" dirty="0" smtClean="0"/>
              <a:t>) in various sectors: OTC, Biotech, Biologicals, Generics…</a:t>
            </a:r>
          </a:p>
          <a:p>
            <a:endParaRPr lang="en-US" sz="1600" dirty="0"/>
          </a:p>
          <a:p>
            <a:r>
              <a:rPr lang="en-US" sz="1600" b="1" dirty="0"/>
              <a:t>Network: </a:t>
            </a:r>
            <a:r>
              <a:rPr lang="en-US" sz="1600" dirty="0" smtClean="0"/>
              <a:t>More than 1 000 contacts in both Human and Animal health sector thanks to a strong experience in Business Development and Licensing in Europe and Asia.</a:t>
            </a:r>
            <a:endParaRPr lang="en-US" sz="1600" dirty="0"/>
          </a:p>
          <a:p>
            <a:endParaRPr lang="en-US" sz="1600" b="1" dirty="0" smtClean="0"/>
          </a:p>
          <a:p>
            <a:r>
              <a:rPr lang="en-US" sz="1600" b="1" dirty="0" smtClean="0"/>
              <a:t>Education</a:t>
            </a:r>
            <a:r>
              <a:rPr lang="en-US" sz="1600" b="1" dirty="0"/>
              <a:t>: </a:t>
            </a:r>
            <a:r>
              <a:rPr lang="en-US" sz="1600" dirty="0" smtClean="0"/>
              <a:t>Master in </a:t>
            </a:r>
            <a:r>
              <a:rPr lang="en-US" sz="1600" dirty="0" smtClean="0"/>
              <a:t>Economics at </a:t>
            </a:r>
            <a:r>
              <a:rPr lang="en-US" sz="1600" dirty="0" smtClean="0"/>
              <a:t>the </a:t>
            </a:r>
            <a:r>
              <a:rPr lang="en-US" sz="1600" dirty="0" smtClean="0"/>
              <a:t>IEP of </a:t>
            </a:r>
            <a:r>
              <a:rPr lang="en-US" sz="1600" dirty="0" smtClean="0"/>
              <a:t>Aix-en-Provence – Master in Pharmaceutical Management at ESCP </a:t>
            </a:r>
            <a:r>
              <a:rPr lang="en-US" sz="1600" dirty="0"/>
              <a:t>Europe Business </a:t>
            </a:r>
            <a:r>
              <a:rPr lang="en-US" sz="1600" dirty="0" smtClean="0"/>
              <a:t>School of Paris – Master in </a:t>
            </a:r>
            <a:r>
              <a:rPr lang="en-US" sz="1600" dirty="0" smtClean="0"/>
              <a:t>Public Affairs </a:t>
            </a:r>
            <a:r>
              <a:rPr lang="en-US" sz="1600" dirty="0" smtClean="0"/>
              <a:t>at </a:t>
            </a:r>
            <a:r>
              <a:rPr lang="en-US" sz="1600" dirty="0" smtClean="0"/>
              <a:t>the Catholic Institute of Paris</a:t>
            </a:r>
          </a:p>
          <a:p>
            <a:endParaRPr lang="en-US" sz="1600" dirty="0"/>
          </a:p>
          <a:p>
            <a:r>
              <a:rPr lang="en-US" sz="1600" b="1" dirty="0"/>
              <a:t>Core competencies: </a:t>
            </a:r>
            <a:r>
              <a:rPr lang="en-US" sz="1600" b="1" dirty="0" smtClean="0"/>
              <a:t>Distribution – </a:t>
            </a:r>
            <a:r>
              <a:rPr lang="en-US" sz="1600" b="1" dirty="0"/>
              <a:t>Acquisitions – </a:t>
            </a:r>
            <a:r>
              <a:rPr lang="en-US" sz="1600" b="1" dirty="0" smtClean="0"/>
              <a:t>Licensing in &amp; out</a:t>
            </a:r>
            <a:endParaRPr lang="en-US" sz="1600" dirty="0"/>
          </a:p>
          <a:p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1521125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ABOUT 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31389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SECTORS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1460" y="144591"/>
            <a:ext cx="1754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ACTIVITIES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37231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TEAM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67470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CONTACTS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8" y="3278037"/>
            <a:ext cx="1784231" cy="17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969"/>
            <a:ext cx="12192000" cy="2177241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65127" y="16505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 Us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100" dirty="0" smtClean="0">
                <a:solidFill>
                  <a:schemeClr val="bg1"/>
                </a:solidFill>
              </a:rPr>
              <a:t>Find below more </a:t>
            </a:r>
            <a:r>
              <a:rPr lang="en-US" sz="3100" dirty="0">
                <a:solidFill>
                  <a:schemeClr val="bg1"/>
                </a:solidFill>
              </a:rPr>
              <a:t>about our company and our services</a:t>
            </a:r>
            <a:r>
              <a:rPr lang="en-US" sz="3100" b="1" dirty="0">
                <a:solidFill>
                  <a:schemeClr val="bg1"/>
                </a:solidFill>
              </a:rPr>
              <a:t/>
            </a:r>
            <a:br>
              <a:rPr lang="en-US" sz="3100" b="1" dirty="0">
                <a:solidFill>
                  <a:schemeClr val="bg1"/>
                </a:solidFill>
              </a:rPr>
            </a:b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1125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ABOUT 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31389" y="144591"/>
            <a:ext cx="130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SECTORS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1460" y="144591"/>
            <a:ext cx="1754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ACTIVITIES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37231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OUR TEAM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67470" y="144591"/>
            <a:ext cx="15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CONTACTS</a:t>
            </a:r>
          </a:p>
        </p:txBody>
      </p:sp>
    </p:spTree>
    <p:extLst>
      <p:ext uri="{BB962C8B-B14F-4D97-AF65-F5344CB8AC3E}">
        <p14:creationId xmlns:p14="http://schemas.microsoft.com/office/powerpoint/2010/main" val="11048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5468</TotalTime>
  <Words>362</Words>
  <Application>Microsoft Office PowerPoint</Application>
  <PresentationFormat>Grand écran</PresentationFormat>
  <Paragraphs>100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Tahoma</vt:lpstr>
      <vt:lpstr>Thème Office</vt:lpstr>
      <vt:lpstr>Présentation PowerPoint</vt:lpstr>
      <vt:lpstr>Présentation PowerPoint</vt:lpstr>
      <vt:lpstr>OUR VALUES</vt:lpstr>
      <vt:lpstr>Présentation PowerPoint</vt:lpstr>
      <vt:lpstr>Présentation PowerPoint</vt:lpstr>
      <vt:lpstr>Présentation PowerPoint</vt:lpstr>
      <vt:lpstr>OUR ACTIVITIES</vt:lpstr>
      <vt:lpstr>OUR TEAM</vt:lpstr>
      <vt:lpstr>Contact Us Find below more about our company and our services </vt:lpstr>
    </vt:vector>
  </TitlesOfParts>
  <Company>Virbac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Guillaume Clayeux</dc:creator>
  <cp:lastModifiedBy>Guillaume Clayeux</cp:lastModifiedBy>
  <cp:revision>17</cp:revision>
  <dcterms:created xsi:type="dcterms:W3CDTF">2023-04-11T15:21:54Z</dcterms:created>
  <dcterms:modified xsi:type="dcterms:W3CDTF">2023-05-19T08:26:06Z</dcterms:modified>
</cp:coreProperties>
</file>